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0" r:id="rId2"/>
    <p:sldId id="321" r:id="rId3"/>
    <p:sldId id="322" r:id="rId4"/>
    <p:sldId id="323" r:id="rId5"/>
    <p:sldId id="337" r:id="rId6"/>
    <p:sldId id="330" r:id="rId7"/>
    <p:sldId id="329" r:id="rId8"/>
    <p:sldId id="331" r:id="rId9"/>
    <p:sldId id="333" r:id="rId10"/>
    <p:sldId id="338" r:id="rId11"/>
    <p:sldId id="332" r:id="rId12"/>
    <p:sldId id="335" r:id="rId13"/>
    <p:sldId id="334" r:id="rId14"/>
    <p:sldId id="336" r:id="rId15"/>
    <p:sldId id="342" r:id="rId16"/>
    <p:sldId id="34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5B88F"/>
    <a:srgbClr val="F5B68B"/>
    <a:srgbClr val="A7CBEB"/>
    <a:srgbClr val="E2F0D9"/>
    <a:srgbClr val="FFE89F"/>
    <a:srgbClr val="FFF5D6"/>
    <a:srgbClr val="E4EFF9"/>
    <a:srgbClr val="FFF2C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5" autoAdjust="0"/>
    <p:restoredTop sz="95859" autoAdjust="0"/>
  </p:normalViewPr>
  <p:slideViewPr>
    <p:cSldViewPr snapToGrid="0">
      <p:cViewPr>
        <p:scale>
          <a:sx n="146" d="100"/>
          <a:sy n="146" d="100"/>
        </p:scale>
        <p:origin x="1960" y="-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5235-5F7A-4D41-BAD9-181C995C7CD9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586AB-410D-4BDA-A52C-FEF39C068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57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1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341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778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877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9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44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1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57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35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858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06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16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40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ECCF2-9615-41AE-A613-87FC4BC801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7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1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3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4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37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8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74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96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8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66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50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B6EA5-3EEB-458A-9C7F-4471D6C9E5C0}" type="datetimeFigureOut">
              <a:rPr lang="ko-KR" altLang="en-US" smtClean="0"/>
              <a:t>2017. 7. 18.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E4EE8-E839-479D-B563-FE5408B2C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2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0626" y="1751539"/>
            <a:ext cx="6782690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8000" b="1">
                <a:solidFill>
                  <a:srgbClr val="C61065"/>
                </a:solidFill>
              </a:defRPr>
            </a:lvl1pPr>
          </a:lstStyle>
          <a:p>
            <a:r>
              <a:rPr lang="en-US" altLang="ko-KR" dirty="0" smtClean="0"/>
              <a:t>Convolutional </a:t>
            </a:r>
          </a:p>
          <a:p>
            <a:r>
              <a:rPr lang="en-US" altLang="ko-KR" dirty="0" smtClean="0"/>
              <a:t>Neural Network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937184" y="4737051"/>
            <a:ext cx="1269578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dirty="0" smtClean="0"/>
              <a:t>2017. 07</a:t>
            </a:r>
          </a:p>
          <a:p>
            <a:pPr algn="ctr"/>
            <a:r>
              <a:rPr lang="en-US" altLang="ko-KR" sz="2800" smtClean="0"/>
              <a:t>Jiyuu Yi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90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1485" y="140107"/>
            <a:ext cx="47613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Non-linearity (</a:t>
            </a:r>
            <a:r>
              <a:rPr lang="en-US" altLang="ko-KR" dirty="0" err="1" smtClean="0">
                <a:solidFill>
                  <a:srgbClr val="C61065"/>
                </a:solidFill>
              </a:rPr>
              <a:t>ReLU</a:t>
            </a:r>
            <a:r>
              <a:rPr lang="en-US" altLang="ko-KR" dirty="0" smtClean="0">
                <a:solidFill>
                  <a:srgbClr val="C61065"/>
                </a:solidFill>
              </a:rPr>
              <a:t>)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3074" name="Picture 2" descr="Screen Shot 2016-08-07 at 6.18.1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84" y="2989414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ypische Aktivierungsfunktionen: Sigmoid Funktion, Tangens Hyperbolicus und ReLu Funk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4" y="1196341"/>
            <a:ext cx="7334250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56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6866" y="140107"/>
            <a:ext cx="47705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실습 네트워크 구조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1376931"/>
            <a:ext cx="8795658" cy="4429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1864" y="5166055"/>
            <a:ext cx="2160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Feature Extractor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99420" y="5166055"/>
            <a:ext cx="11188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 smtClean="0"/>
              <a:t>Classifier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873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8" name="Cube 7"/>
          <p:cNvSpPr/>
          <p:nvPr/>
        </p:nvSpPr>
        <p:spPr>
          <a:xfrm>
            <a:off x="407406" y="2850044"/>
            <a:ext cx="1744235" cy="1872342"/>
          </a:xfrm>
          <a:prstGeom prst="cube">
            <a:avLst>
              <a:gd name="adj" fmla="val 13701"/>
            </a:avLst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Cube 11"/>
          <p:cNvSpPr/>
          <p:nvPr/>
        </p:nvSpPr>
        <p:spPr>
          <a:xfrm>
            <a:off x="3221832" y="2570285"/>
            <a:ext cx="2265471" cy="2431860"/>
          </a:xfrm>
          <a:prstGeom prst="cube">
            <a:avLst>
              <a:gd name="adj" fmla="val 35366"/>
            </a:avLst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Cube 12"/>
          <p:cNvSpPr/>
          <p:nvPr/>
        </p:nvSpPr>
        <p:spPr>
          <a:xfrm>
            <a:off x="6557494" y="2778514"/>
            <a:ext cx="1877508" cy="2015402"/>
          </a:xfrm>
          <a:prstGeom prst="cube">
            <a:avLst>
              <a:gd name="adj" fmla="val 38741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5422" y="5346177"/>
            <a:ext cx="138820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Image</a:t>
            </a:r>
          </a:p>
          <a:p>
            <a:pPr algn="ctr"/>
            <a:r>
              <a:rPr lang="en-US" altLang="ko-KR" sz="2400" dirty="0" smtClean="0"/>
              <a:t>28 x 28 x 1 </a:t>
            </a:r>
            <a:endParaRPr lang="en-US" altLang="ko-KR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332129" y="5346177"/>
            <a:ext cx="158036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Feature map</a:t>
            </a:r>
          </a:p>
          <a:p>
            <a:pPr algn="ctr"/>
            <a:r>
              <a:rPr lang="en-US" altLang="ko-KR" sz="2400" dirty="0" smtClean="0"/>
              <a:t>28 x 28 x 32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273605" y="5346177"/>
            <a:ext cx="21481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Subsampled map</a:t>
            </a:r>
          </a:p>
          <a:p>
            <a:pPr algn="ctr"/>
            <a:r>
              <a:rPr lang="en-US" altLang="ko-KR" sz="2400" dirty="0" smtClean="0"/>
              <a:t>14 x 14 x 32</a:t>
            </a:r>
            <a:endParaRPr lang="en-US" altLang="ko-KR" sz="2400" dirty="0"/>
          </a:p>
        </p:txBody>
      </p:sp>
      <p:sp>
        <p:nvSpPr>
          <p:cNvPr id="6" name="Rectangle 5"/>
          <p:cNvSpPr/>
          <p:nvPr/>
        </p:nvSpPr>
        <p:spPr>
          <a:xfrm>
            <a:off x="1511929" y="1161247"/>
            <a:ext cx="2218099" cy="1086416"/>
          </a:xfrm>
          <a:prstGeom prst="rect">
            <a:avLst/>
          </a:prstGeom>
          <a:solidFill>
            <a:srgbClr val="A7C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Conv1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[5, 5, 1, 32]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Stride: [1, 1, 1, 1]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78149" y="1161247"/>
            <a:ext cx="2218099" cy="1086416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Pool1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[1,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, 1]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Stride: [1, 2, 2, 1]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6866" y="140107"/>
            <a:ext cx="47705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실습 네트워크 구조</a:t>
            </a:r>
            <a:endParaRPr lang="en-US" altLang="ko-KR" dirty="0">
              <a:solidFill>
                <a:srgbClr val="C61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12" name="Cube 11"/>
          <p:cNvSpPr/>
          <p:nvPr/>
        </p:nvSpPr>
        <p:spPr>
          <a:xfrm>
            <a:off x="3221832" y="2165377"/>
            <a:ext cx="2566019" cy="2754482"/>
          </a:xfrm>
          <a:prstGeom prst="cube">
            <a:avLst>
              <a:gd name="adj" fmla="val 56536"/>
            </a:avLst>
          </a:prstGeom>
          <a:solidFill>
            <a:srgbClr val="DEEB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Cube 12"/>
          <p:cNvSpPr/>
          <p:nvPr/>
        </p:nvSpPr>
        <p:spPr>
          <a:xfrm>
            <a:off x="455459" y="2904457"/>
            <a:ext cx="1877508" cy="2015402"/>
          </a:xfrm>
          <a:prstGeom prst="cube">
            <a:avLst>
              <a:gd name="adj" fmla="val 38741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32129" y="5346177"/>
            <a:ext cx="158036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Feature map</a:t>
            </a:r>
          </a:p>
          <a:p>
            <a:pPr algn="ctr"/>
            <a:r>
              <a:rPr lang="en-US" altLang="ko-KR" sz="2400" dirty="0" smtClean="0"/>
              <a:t>14 x 14 x 64</a:t>
            </a:r>
            <a:endParaRPr lang="en-US" altLang="ko-KR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71570" y="5346177"/>
            <a:ext cx="21481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Subsampled map</a:t>
            </a:r>
          </a:p>
          <a:p>
            <a:pPr algn="ctr"/>
            <a:r>
              <a:rPr lang="en-US" altLang="ko-KR" sz="2400" dirty="0" smtClean="0"/>
              <a:t>14 x 14 x 32</a:t>
            </a:r>
            <a:endParaRPr lang="en-US" altLang="ko-KR" sz="2400" dirty="0"/>
          </a:p>
        </p:txBody>
      </p:sp>
      <p:sp>
        <p:nvSpPr>
          <p:cNvPr id="6" name="Rectangle 5"/>
          <p:cNvSpPr/>
          <p:nvPr/>
        </p:nvSpPr>
        <p:spPr>
          <a:xfrm>
            <a:off x="1511929" y="928553"/>
            <a:ext cx="2218099" cy="1086416"/>
          </a:xfrm>
          <a:prstGeom prst="rect">
            <a:avLst/>
          </a:prstGeom>
          <a:solidFill>
            <a:srgbClr val="A7C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Conv2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[5, 5, 32, 64]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Stride: [1, 1, 1, 1]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78149" y="928553"/>
            <a:ext cx="2218099" cy="1086416"/>
          </a:xfrm>
          <a:prstGeom prst="rect">
            <a:avLst/>
          </a:prstGeom>
          <a:solidFill>
            <a:srgbClr val="FFE8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Pool2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[1,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, 1]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Stride: [1, 2, 2, 1]</a:t>
            </a:r>
          </a:p>
        </p:txBody>
      </p:sp>
      <p:sp>
        <p:nvSpPr>
          <p:cNvPr id="26" name="Cube 25"/>
          <p:cNvSpPr/>
          <p:nvPr/>
        </p:nvSpPr>
        <p:spPr>
          <a:xfrm>
            <a:off x="6213238" y="2788467"/>
            <a:ext cx="1985561" cy="2131392"/>
          </a:xfrm>
          <a:prstGeom prst="cube">
            <a:avLst>
              <a:gd name="adj" fmla="val 64206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050647" y="5346177"/>
            <a:ext cx="21481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Subsampled map</a:t>
            </a:r>
          </a:p>
          <a:p>
            <a:pPr algn="ctr"/>
            <a:r>
              <a:rPr lang="en-US" altLang="ko-KR" sz="2400" dirty="0" smtClean="0"/>
              <a:t>7 x 7 x 64</a:t>
            </a:r>
            <a:endParaRPr lang="en-US" altLang="ko-KR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86866" y="140107"/>
            <a:ext cx="47705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실습 네트워크 구조</a:t>
            </a:r>
            <a:endParaRPr lang="en-US" altLang="ko-KR" dirty="0">
              <a:solidFill>
                <a:srgbClr val="C61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26" name="Cube 25"/>
          <p:cNvSpPr/>
          <p:nvPr/>
        </p:nvSpPr>
        <p:spPr>
          <a:xfrm>
            <a:off x="464629" y="2788467"/>
            <a:ext cx="1985561" cy="2131392"/>
          </a:xfrm>
          <a:prstGeom prst="cube">
            <a:avLst>
              <a:gd name="adj" fmla="val 64206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02038" y="5346177"/>
            <a:ext cx="21481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Subsampled map</a:t>
            </a:r>
          </a:p>
          <a:p>
            <a:pPr algn="ctr"/>
            <a:r>
              <a:rPr lang="en-US" altLang="ko-KR" sz="2400" dirty="0" smtClean="0"/>
              <a:t>7 x 7 x 64</a:t>
            </a:r>
            <a:endParaRPr lang="en-US" altLang="ko-KR" sz="2400" dirty="0"/>
          </a:p>
        </p:txBody>
      </p:sp>
      <p:sp>
        <p:nvSpPr>
          <p:cNvPr id="14" name="Rectangle 13"/>
          <p:cNvSpPr/>
          <p:nvPr/>
        </p:nvSpPr>
        <p:spPr>
          <a:xfrm>
            <a:off x="1511929" y="1091029"/>
            <a:ext cx="2426328" cy="923939"/>
          </a:xfrm>
          <a:prstGeom prst="rect">
            <a:avLst/>
          </a:prstGeom>
          <a:solidFill>
            <a:srgbClr val="F5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FC1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[7 * 7 * 64, 512]</a:t>
            </a:r>
          </a:p>
        </p:txBody>
      </p:sp>
      <p:sp>
        <p:nvSpPr>
          <p:cNvPr id="20" name="Cube 19"/>
          <p:cNvSpPr/>
          <p:nvPr/>
        </p:nvSpPr>
        <p:spPr>
          <a:xfrm>
            <a:off x="3260249" y="2281473"/>
            <a:ext cx="2623770" cy="2638386"/>
          </a:xfrm>
          <a:prstGeom prst="cube">
            <a:avLst>
              <a:gd name="adj" fmla="val 93536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12482" y="5346177"/>
            <a:ext cx="4664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512</a:t>
            </a:r>
            <a:endParaRPr lang="en-US" altLang="ko-KR" sz="2400" dirty="0"/>
          </a:p>
        </p:txBody>
      </p:sp>
      <p:sp>
        <p:nvSpPr>
          <p:cNvPr id="22" name="Cube 21"/>
          <p:cNvSpPr/>
          <p:nvPr/>
        </p:nvSpPr>
        <p:spPr>
          <a:xfrm>
            <a:off x="6675284" y="3330133"/>
            <a:ext cx="1042253" cy="1048059"/>
          </a:xfrm>
          <a:prstGeom prst="cube">
            <a:avLst>
              <a:gd name="adj" fmla="val 87456"/>
            </a:avLst>
          </a:prstGeom>
          <a:solidFill>
            <a:srgbClr val="F8CBA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119474" y="4735193"/>
            <a:ext cx="3109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10</a:t>
            </a:r>
            <a:endParaRPr lang="en-US" altLang="ko-KR" sz="2400" dirty="0"/>
          </a:p>
        </p:txBody>
      </p:sp>
      <p:sp>
        <p:nvSpPr>
          <p:cNvPr id="24" name="Rectangle 23"/>
          <p:cNvSpPr/>
          <p:nvPr/>
        </p:nvSpPr>
        <p:spPr>
          <a:xfrm>
            <a:off x="5291209" y="1091029"/>
            <a:ext cx="2426328" cy="923939"/>
          </a:xfrm>
          <a:prstGeom prst="rect">
            <a:avLst/>
          </a:prstGeom>
          <a:solidFill>
            <a:srgbClr val="F5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FC2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Shape: [512, 10]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6866" y="140107"/>
            <a:ext cx="477053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실습 네트워크 구조</a:t>
            </a:r>
            <a:endParaRPr lang="en-US" altLang="ko-KR" dirty="0">
              <a:solidFill>
                <a:srgbClr val="C61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300" dirty="0" smtClean="0"/>
              <a:t>깊은 </a:t>
            </a:r>
            <a:r>
              <a:rPr kumimoji="1" lang="en-US" altLang="ko-KR" sz="2300" dirty="0" smtClean="0"/>
              <a:t>network</a:t>
            </a:r>
            <a:r>
              <a:rPr kumimoji="1" lang="ko-KR" altLang="en-US" sz="2300" dirty="0" smtClean="0"/>
              <a:t>는 결과가 좋으나 여러가지 문제를 수반한다</a:t>
            </a:r>
            <a:endParaRPr kumimoji="1" lang="en-US" altLang="ko-KR" sz="2300" dirty="0" smtClean="0"/>
          </a:p>
          <a:p>
            <a:pPr lvl="1"/>
            <a:r>
              <a:rPr kumimoji="1" lang="en-US" altLang="ko-KR" sz="2200" dirty="0" smtClean="0"/>
              <a:t>Vanishing/Exploding gradient</a:t>
            </a:r>
          </a:p>
          <a:p>
            <a:pPr lvl="1"/>
            <a:r>
              <a:rPr kumimoji="1" lang="en-US" altLang="ko-KR" sz="2200" dirty="0" smtClean="0"/>
              <a:t>Overfitting (</a:t>
            </a:r>
            <a:r>
              <a:rPr kumimoji="1" lang="ko-KR" altLang="en-US" sz="2200" dirty="0" smtClean="0"/>
              <a:t>많은 </a:t>
            </a:r>
            <a:r>
              <a:rPr kumimoji="1" lang="en-US" altLang="ko-KR" sz="2200" dirty="0" smtClean="0"/>
              <a:t>parameter)</a:t>
            </a:r>
          </a:p>
          <a:p>
            <a:pPr lvl="1"/>
            <a:r>
              <a:rPr kumimoji="1" lang="en-US" altLang="ko-KR" sz="2200" dirty="0" smtClean="0"/>
              <a:t>Training </a:t>
            </a:r>
            <a:r>
              <a:rPr kumimoji="1" lang="ko-KR" altLang="en-US" sz="2200" dirty="0" smtClean="0"/>
              <a:t>에러의 증가</a:t>
            </a:r>
            <a:endParaRPr kumimoji="1" lang="en-US" altLang="ko-KR" sz="2200" dirty="0" smtClean="0"/>
          </a:p>
        </p:txBody>
      </p:sp>
      <p:sp>
        <p:nvSpPr>
          <p:cNvPr id="4" name="TextBox 12"/>
          <p:cNvSpPr txBox="1"/>
          <p:nvPr/>
        </p:nvSpPr>
        <p:spPr>
          <a:xfrm>
            <a:off x="1794006" y="140107"/>
            <a:ext cx="555626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심화</a:t>
            </a:r>
            <a:r>
              <a:rPr lang="en-US" altLang="ko-KR" dirty="0" smtClean="0">
                <a:solidFill>
                  <a:srgbClr val="C61065"/>
                </a:solidFill>
              </a:rPr>
              <a:t>:</a:t>
            </a:r>
            <a:r>
              <a:rPr lang="ko-KR" altLang="en-US" dirty="0" smtClean="0">
                <a:solidFill>
                  <a:srgbClr val="C61065"/>
                </a:solidFill>
              </a:rPr>
              <a:t> </a:t>
            </a:r>
            <a:r>
              <a:rPr lang="en-US" altLang="ko-KR" dirty="0" smtClean="0">
                <a:solidFill>
                  <a:srgbClr val="C61065"/>
                </a:solidFill>
              </a:rPr>
              <a:t>Residual Network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4" y="3701452"/>
            <a:ext cx="7350271" cy="263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4006" y="140107"/>
            <a:ext cx="555626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ko-KR" altLang="en-US" dirty="0" smtClean="0">
                <a:solidFill>
                  <a:srgbClr val="C61065"/>
                </a:solidFill>
              </a:rPr>
              <a:t>심화</a:t>
            </a:r>
            <a:r>
              <a:rPr lang="en-US" altLang="ko-KR" dirty="0" smtClean="0">
                <a:solidFill>
                  <a:srgbClr val="C61065"/>
                </a:solidFill>
              </a:rPr>
              <a:t>:</a:t>
            </a:r>
            <a:r>
              <a:rPr lang="ko-KR" altLang="en-US" dirty="0" smtClean="0">
                <a:solidFill>
                  <a:srgbClr val="C61065"/>
                </a:solidFill>
              </a:rPr>
              <a:t> </a:t>
            </a:r>
            <a:r>
              <a:rPr lang="en-US" altLang="ko-KR" dirty="0" smtClean="0">
                <a:solidFill>
                  <a:srgbClr val="C61065"/>
                </a:solidFill>
              </a:rPr>
              <a:t>Residual Network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88" y="1813530"/>
            <a:ext cx="4711700" cy="2616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86201" y="1557991"/>
            <a:ext cx="1371873" cy="8790541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2581048" y="1024248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 smtClean="0"/>
              <a:t>직접 구현해봅시다</a:t>
            </a:r>
            <a:endParaRPr kumimoji="1" lang="ko-KR" altLang="en-US" sz="3600" dirty="0"/>
          </a:p>
        </p:txBody>
      </p:sp>
      <p:sp>
        <p:nvSpPr>
          <p:cNvPr id="5" name="사각형 설명선[R] 4"/>
          <p:cNvSpPr/>
          <p:nvPr/>
        </p:nvSpPr>
        <p:spPr>
          <a:xfrm>
            <a:off x="5437990" y="4061012"/>
            <a:ext cx="2161429" cy="844475"/>
          </a:xfrm>
          <a:prstGeom prst="wedgeRectCallout">
            <a:avLst>
              <a:gd name="adj1" fmla="val -70970"/>
              <a:gd name="adj2" fmla="val 101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lvl="0" indent="-2286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dirty="0" smtClean="0"/>
              <a:t>x: 1x1 conv</a:t>
            </a:r>
            <a:r>
              <a:rPr kumimoji="1" lang="ko-KR" altLang="en-US" sz="1000" dirty="0" smtClean="0"/>
              <a:t>로 </a:t>
            </a:r>
            <a:r>
              <a:rPr kumimoji="1" lang="ko-KR" altLang="en-US" sz="1000" smtClean="0"/>
              <a:t>차원 늘림</a:t>
            </a:r>
            <a:endParaRPr kumimoji="1" lang="en-US" altLang="ko-KR" sz="1000" dirty="0" smtClean="0"/>
          </a:p>
          <a:p>
            <a:pPr marL="228600" marR="0" lvl="0" indent="-2286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dirty="0" smtClean="0"/>
              <a:t>F(x): </a:t>
            </a:r>
            <a:r>
              <a:rPr kumimoji="1" lang="ko-KR" altLang="en-US" sz="1000" dirty="0" smtClean="0"/>
              <a:t>첫 번째 </a:t>
            </a:r>
            <a:r>
              <a:rPr kumimoji="1" lang="en-US" altLang="ko-KR" sz="1000" dirty="0" smtClean="0"/>
              <a:t>layer</a:t>
            </a:r>
            <a:r>
              <a:rPr kumimoji="1" lang="ko-KR" altLang="en-US" sz="1000" dirty="0" smtClean="0"/>
              <a:t>에서 차원 늘림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78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646" y="140107"/>
            <a:ext cx="73349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Convolutional Neural Networks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1270306"/>
            <a:ext cx="8369300" cy="47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646" y="140107"/>
            <a:ext cx="73349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Convolutional Neural Networks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2736850"/>
            <a:ext cx="8242300" cy="374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038" y="1091030"/>
            <a:ext cx="86242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 smtClean="0"/>
              <a:t>Convolution layer</a:t>
            </a:r>
            <a:r>
              <a:rPr lang="ko-KR" altLang="en-US" sz="2400" dirty="0" smtClean="0"/>
              <a:t>를 하나라도 포함한 신경망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917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1825" y="140107"/>
            <a:ext cx="526060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Convolution operation</a:t>
            </a:r>
            <a:endParaRPr lang="en-US" altLang="ko-KR" dirty="0">
              <a:solidFill>
                <a:srgbClr val="C6106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038" y="6369687"/>
            <a:ext cx="64302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>
                <a:hlinkClick r:id="rId3"/>
              </a:rPr>
              <a:t>http://cs231n.github.io/convolutional-networks/</a:t>
            </a:r>
            <a:endParaRPr lang="en-US" altLang="ko-KR" sz="2400" dirty="0"/>
          </a:p>
        </p:txBody>
      </p:sp>
      <p:pic>
        <p:nvPicPr>
          <p:cNvPr id="8" name="Picture 6" descr="Convolution_schemati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00" y="3820326"/>
            <a:ext cx="255270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creen Shot 2016-07-24 at 11.25.13 P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94" y="1290206"/>
            <a:ext cx="12096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6-07-24 at 11.25.24 P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377" y="1543527"/>
            <a:ext cx="70485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3513" y="2451135"/>
            <a:ext cx="149303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Input image</a:t>
            </a:r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951464" y="2451135"/>
            <a:ext cx="6426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dirty="0" smtClean="0"/>
              <a:t>Filter</a:t>
            </a:r>
            <a:endParaRPr lang="en-US" altLang="ko-KR" sz="2400" dirty="0"/>
          </a:p>
        </p:txBody>
      </p:sp>
      <p:pic>
        <p:nvPicPr>
          <p:cNvPr id="2054" name="Picture 6" descr="giphy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63" y="2251959"/>
            <a:ext cx="4572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1825" y="140107"/>
            <a:ext cx="526060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Convolution operation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1026" name="Picture 2" descr="Screen Shot 2016-08-05 at 11.03.00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091030"/>
            <a:ext cx="325755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3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2278" y="140107"/>
            <a:ext cx="547970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Convolution Layer </a:t>
            </a:r>
            <a:r>
              <a:rPr lang="ko-KR" altLang="en-US" dirty="0" smtClean="0">
                <a:solidFill>
                  <a:srgbClr val="C61065"/>
                </a:solidFill>
              </a:rPr>
              <a:t>특징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902870"/>
            <a:ext cx="8305800" cy="56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2278" y="140107"/>
            <a:ext cx="547970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smtClean="0">
                <a:solidFill>
                  <a:srgbClr val="C61065"/>
                </a:solidFill>
              </a:rPr>
              <a:t>Convolution Layer </a:t>
            </a:r>
            <a:r>
              <a:rPr lang="ko-KR" altLang="en-US" dirty="0" smtClean="0">
                <a:solidFill>
                  <a:srgbClr val="C61065"/>
                </a:solidFill>
              </a:rPr>
              <a:t>특징</a:t>
            </a:r>
            <a:endParaRPr lang="en-US" altLang="ko-KR" dirty="0">
              <a:solidFill>
                <a:srgbClr val="C6106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038" y="1500240"/>
            <a:ext cx="24820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rgbClr val="FF0000"/>
                </a:solidFill>
              </a:rPr>
              <a:t>Local Connection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513" y="1997193"/>
            <a:ext cx="820378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 smtClean="0"/>
              <a:t>Receptive fields</a:t>
            </a:r>
            <a:r>
              <a:rPr lang="ko-KR" altLang="en-US" sz="1900" dirty="0" smtClean="0"/>
              <a:t>를 이용하여 </a:t>
            </a:r>
            <a:r>
              <a:rPr lang="en-US" altLang="ko-KR" sz="1900" dirty="0" smtClean="0"/>
              <a:t>local connect</a:t>
            </a:r>
            <a:r>
              <a:rPr lang="en-US" altLang="ko-KR" sz="1900" dirty="0" smtClean="0"/>
              <a:t>ion</a:t>
            </a:r>
            <a:r>
              <a:rPr lang="ko-KR" altLang="en-US" sz="1900" dirty="0" smtClean="0"/>
              <a:t>을 사용</a:t>
            </a:r>
            <a:endParaRPr lang="en-US" altLang="ko-KR" sz="19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038" y="3215164"/>
            <a:ext cx="224285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 smtClean="0">
                <a:solidFill>
                  <a:srgbClr val="FF0000"/>
                </a:solidFill>
              </a:rPr>
              <a:t>Weight Sharing</a:t>
            </a:r>
            <a:endParaRPr lang="en-US" altLang="ko-KR" sz="2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513" y="3712117"/>
            <a:ext cx="820378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ko-KR" altLang="en-US" sz="1900" dirty="0" smtClean="0"/>
              <a:t>한 </a:t>
            </a:r>
            <a:r>
              <a:rPr lang="en-US" altLang="ko-KR" sz="1900" dirty="0" smtClean="0"/>
              <a:t>channel</a:t>
            </a:r>
            <a:r>
              <a:rPr lang="ko-KR" altLang="en-US" sz="1900" dirty="0" smtClean="0"/>
              <a:t>에서의 모든 </a:t>
            </a:r>
            <a:r>
              <a:rPr lang="en-US" altLang="ko-KR" sz="1900" dirty="0" smtClean="0"/>
              <a:t>feature</a:t>
            </a:r>
            <a:r>
              <a:rPr lang="ko-KR" altLang="en-US" sz="1900" dirty="0" smtClean="0"/>
              <a:t>들은 </a:t>
            </a:r>
            <a:r>
              <a:rPr lang="en-US" altLang="ko-KR" sz="1900" dirty="0" smtClean="0"/>
              <a:t>weight</a:t>
            </a:r>
            <a:r>
              <a:rPr lang="ko-KR" altLang="en-US" sz="1900" dirty="0" smtClean="0"/>
              <a:t>을 공유</a:t>
            </a:r>
            <a:endParaRPr lang="en-US" altLang="ko-KR" sz="1900" dirty="0"/>
          </a:p>
        </p:txBody>
      </p:sp>
      <p:sp>
        <p:nvSpPr>
          <p:cNvPr id="14" name="TextBox 13"/>
          <p:cNvSpPr txBox="1"/>
          <p:nvPr/>
        </p:nvSpPr>
        <p:spPr>
          <a:xfrm>
            <a:off x="673513" y="4114073"/>
            <a:ext cx="820378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 smtClean="0"/>
              <a:t>Parameter</a:t>
            </a:r>
            <a:r>
              <a:rPr lang="ko-KR" altLang="en-US" sz="1900" dirty="0" smtClean="0"/>
              <a:t>가 줄어들어 </a:t>
            </a:r>
            <a:r>
              <a:rPr lang="en-US" altLang="ko-KR" sz="1900" dirty="0" smtClean="0"/>
              <a:t>overfitting</a:t>
            </a:r>
            <a:r>
              <a:rPr lang="ko-KR" altLang="en-US" sz="1900" dirty="0" smtClean="0"/>
              <a:t>에 강해짐</a:t>
            </a: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9527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0006" y="140107"/>
            <a:ext cx="312425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Pooling Layer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1091030"/>
            <a:ext cx="7663544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02038" y="-788941"/>
            <a:ext cx="72973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891" indent="-342891">
              <a:buFont typeface="Wingdings" panose="05000000000000000000" pitchFamily="2" charset="2"/>
              <a:buChar char="§"/>
            </a:pPr>
            <a:r>
              <a:rPr lang="en-US" altLang="ko-KR" sz="2400" dirty="0"/>
              <a:t>The Network has a pre-defined fixed-size receptive field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513" y="-426096"/>
            <a:ext cx="4446282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altLang="ko-KR" sz="1900" dirty="0"/>
              <a:t>Inconsistent </a:t>
            </a:r>
            <a:r>
              <a:rPr lang="en-US" altLang="ko-KR" sz="1900" dirty="0" smtClean="0"/>
              <a:t>labels </a:t>
            </a:r>
            <a:r>
              <a:rPr lang="en-US" altLang="ko-KR" sz="1900" dirty="0"/>
              <a:t>due to large object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0006" y="140107"/>
            <a:ext cx="312425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4400" b="1">
                <a:solidFill>
                  <a:srgbClr val="53ADD5"/>
                </a:solidFill>
              </a:defRPr>
            </a:lvl1pPr>
          </a:lstStyle>
          <a:p>
            <a:r>
              <a:rPr lang="en-US" altLang="ko-KR" dirty="0" smtClean="0">
                <a:solidFill>
                  <a:srgbClr val="C61065"/>
                </a:solidFill>
              </a:rPr>
              <a:t>Pooling Layer</a:t>
            </a:r>
            <a:endParaRPr lang="en-US" altLang="ko-KR" dirty="0">
              <a:solidFill>
                <a:srgbClr val="C6106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71" y="898712"/>
            <a:ext cx="8389258" cy="55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11702</TotalTime>
  <Words>517</Words>
  <Application>Microsoft Macintosh PowerPoint</Application>
  <PresentationFormat>화면 슬라이드 쇼(4:3)</PresentationFormat>
  <Paragraphs>112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맑은 고딕</vt:lpstr>
      <vt:lpstr>Calibri</vt:lpstr>
      <vt:lpstr>Calibri Light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mlg</dc:creator>
  <cp:lastModifiedBy>Jiyuu Yi</cp:lastModifiedBy>
  <cp:revision>433</cp:revision>
  <dcterms:created xsi:type="dcterms:W3CDTF">2016-07-16T11:13:33Z</dcterms:created>
  <dcterms:modified xsi:type="dcterms:W3CDTF">2017-07-18T15:04:26Z</dcterms:modified>
</cp:coreProperties>
</file>